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7"/>
  </p:notesMasterIdLst>
  <p:sldIdLst>
    <p:sldId id="256" r:id="rId2"/>
    <p:sldId id="257" r:id="rId3"/>
    <p:sldId id="387" r:id="rId4"/>
    <p:sldId id="338" r:id="rId5"/>
    <p:sldId id="384" r:id="rId6"/>
    <p:sldId id="356" r:id="rId7"/>
    <p:sldId id="385" r:id="rId8"/>
    <p:sldId id="383" r:id="rId9"/>
    <p:sldId id="382" r:id="rId10"/>
    <p:sldId id="386" r:id="rId11"/>
    <p:sldId id="389" r:id="rId12"/>
    <p:sldId id="339" r:id="rId13"/>
    <p:sldId id="390" r:id="rId14"/>
    <p:sldId id="340" r:id="rId15"/>
    <p:sldId id="39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1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6" autoAdjust="0"/>
    <p:restoredTop sz="97949" autoAdjust="0"/>
  </p:normalViewPr>
  <p:slideViewPr>
    <p:cSldViewPr snapToGrid="0">
      <p:cViewPr varScale="1">
        <p:scale>
          <a:sx n="80" d="100"/>
          <a:sy n="80" d="100"/>
        </p:scale>
        <p:origin x="5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‹N°›</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13/05/2018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‹N°›</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err="1"/>
              <a:t>André_Dequae</a:t>
            </a:r>
            <a:r>
              <a:rPr lang="en-US" dirty="0"/>
              <a:t>, </a:t>
            </a:r>
            <a:r>
              <a:rPr lang="en-US" dirty="0" err="1"/>
              <a:t>Edmond_Rubbens</a:t>
            </a:r>
            <a:r>
              <a:rPr lang="en-US" dirty="0"/>
              <a:t>, </a:t>
            </a:r>
            <a:r>
              <a:rPr lang="en-US" dirty="0" err="1"/>
              <a:t>Emile_Vandervelde</a:t>
            </a:r>
            <a:r>
              <a:rPr lang="en-US" dirty="0"/>
              <a:t>, </a:t>
            </a:r>
            <a:r>
              <a:rPr lang="en-US" dirty="0" err="1"/>
              <a:t>Georges_Theunis</a:t>
            </a:r>
            <a:r>
              <a:rPr lang="en-US" dirty="0"/>
              <a:t>, </a:t>
            </a:r>
            <a:r>
              <a:rPr lang="en-US" dirty="0" err="1"/>
              <a:t>Ludovic_Moyersoen</a:t>
            </a:r>
            <a:r>
              <a:rPr lang="en-US" dirty="0"/>
              <a:t> and Paul_.</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Chicken, the Royal Question, the Wehrmacht, with several legislatures of the House of Representatives,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moral classes, the circle Leo XIII ...</a:t>
            </a:r>
          </a:p>
          <a:p>
            <a:pPr marL="0" indent="0">
              <a:buNone/>
            </a:pPr>
            <a:r>
              <a:rPr lang="en-US" dirty="0">
                <a:highlight>
                  <a:srgbClr val="FFFF00"/>
                </a:highlight>
              </a:rPr>
              <a:t>He is on the lists of </a:t>
            </a:r>
            <a:r>
              <a:rPr lang="en-US" dirty="0"/>
              <a:t>Belgian Prime Ministers, Ministers of Justice, Interior, State, Education in French-speaking Belgium. He is subject of the categories former deputy, minister of state, Belgian ministers of justice, the interior, count, member of the Royal Academy, former deputy, writer of the nineteenth and twentieth century, French writer. </a:t>
            </a:r>
            <a:r>
              <a:rPr lang="en-US" dirty="0">
                <a:highlight>
                  <a:srgbClr val="FFFF00"/>
                </a:highlight>
              </a:rPr>
              <a:t>He has written or collaborated on the following works: </a:t>
            </a:r>
            <a:r>
              <a:rPr lang="en-US" dirty="0"/>
              <a:t>(...)</a:t>
            </a:r>
            <a:endParaRPr lang="fr-FR" dirty="0"/>
          </a:p>
        </p:txBody>
      </p:sp>
    </p:spTree>
    <p:extLst>
      <p:ext uri="{BB962C8B-B14F-4D97-AF65-F5344CB8AC3E}">
        <p14:creationId xmlns:p14="http://schemas.microsoft.com/office/powerpoint/2010/main" val="230309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305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302" t="19048" r="93" b="2124"/>
          <a:stretch/>
        </p:blipFill>
        <p:spPr>
          <a:xfrm>
            <a:off x="1613754" y="1342018"/>
            <a:ext cx="8964493" cy="5295920"/>
          </a:xfrm>
        </p:spPr>
      </p:pic>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7" name="Title 1"/>
          <p:cNvSpPr>
            <a:spLocks noGrp="1"/>
          </p:cNvSpPr>
          <p:nvPr>
            <p:ph type="title"/>
          </p:nvPr>
        </p:nvSpPr>
        <p:spPr>
          <a:xfrm>
            <a:off x="1069848" y="293045"/>
            <a:ext cx="10058400" cy="960991"/>
          </a:xfrm>
        </p:spPr>
        <p:txBody>
          <a:bodyPr>
            <a:normAutofit/>
          </a:bodyPr>
          <a:lstStyle/>
          <a:p>
            <a:pPr algn="ctr"/>
            <a:r>
              <a:rPr lang="fr-FR" sz="3200" dirty="0"/>
              <a:t>MANUAL </a:t>
            </a:r>
            <a:r>
              <a:rPr lang="en-US" sz="3200" dirty="0"/>
              <a:t>“triplification” </a:t>
            </a:r>
            <a:endParaRPr lang="fr-FR" sz="3200" dirty="0"/>
          </a:p>
        </p:txBody>
      </p:sp>
    </p:spTree>
    <p:extLst>
      <p:ext uri="{BB962C8B-B14F-4D97-AF65-F5344CB8AC3E}">
        <p14:creationId xmlns:p14="http://schemas.microsoft.com/office/powerpoint/2010/main" val="15398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6</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THINK ABOUT</a:t>
            </a:r>
          </a:p>
        </p:txBody>
      </p:sp>
      <p:sp>
        <p:nvSpPr>
          <p:cNvPr id="3" name="Content Placeholder 2"/>
          <p:cNvSpPr>
            <a:spLocks noGrp="1"/>
          </p:cNvSpPr>
          <p:nvPr>
            <p:ph idx="1"/>
          </p:nvPr>
        </p:nvSpPr>
        <p:spPr>
          <a:xfrm>
            <a:off x="307848" y="2557692"/>
            <a:ext cx="3561918" cy="2570120"/>
          </a:xfrm>
          <a:ln>
            <a:solidFill>
              <a:srgbClr val="9A1801"/>
            </a:solidFill>
          </a:ln>
        </p:spPr>
        <p:txBody>
          <a:bodyPr>
            <a:normAutofit/>
          </a:bodyPr>
          <a:lstStyle/>
          <a:p>
            <a:pPr>
              <a:lnSpc>
                <a:spcPct val="150000"/>
              </a:lnSpc>
            </a:pPr>
            <a:r>
              <a:rPr lang="en-US" sz="3300"/>
              <a:t>Data</a:t>
            </a:r>
          </a:p>
          <a:p>
            <a:pPr lvl="1">
              <a:lnSpc>
                <a:spcPct val="150000"/>
              </a:lnSpc>
            </a:pPr>
            <a:r>
              <a:rPr lang="en-US" sz="3100"/>
              <a:t>completeness </a:t>
            </a:r>
          </a:p>
          <a:p>
            <a:pPr lvl="1">
              <a:lnSpc>
                <a:spcPct val="150000"/>
              </a:lnSpc>
            </a:pPr>
            <a:r>
              <a:rPr lang="en-US" sz="3100"/>
              <a:t>granularity</a:t>
            </a:r>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Content Placeholder 2"/>
          <p:cNvSpPr txBox="1">
            <a:spLocks/>
          </p:cNvSpPr>
          <p:nvPr/>
        </p:nvSpPr>
        <p:spPr>
          <a:xfrm>
            <a:off x="4370807" y="2535812"/>
            <a:ext cx="3563999" cy="2592000"/>
          </a:xfrm>
          <a:prstGeom prst="rect">
            <a:avLst/>
          </a:prstGeom>
          <a:ln>
            <a:solidFill>
              <a:srgbClr val="9A1801"/>
            </a:solidFill>
          </a:ln>
        </p:spPr>
        <p:txBody>
          <a:bodyPr vert="horz" lIns="91440" tIns="45720" rIns="91440" bIns="45720" rtlCol="0">
            <a:normAutofit fontScale="92500"/>
          </a:bodyPr>
          <a:lstStyle>
            <a:lvl1pPr marL="182880" indent="-182880" defTabSz="914400">
              <a:lnSpc>
                <a:spcPct val="150000"/>
              </a:lnSpc>
              <a:spcBef>
                <a:spcPts val="1200"/>
              </a:spcBef>
              <a:buClr>
                <a:schemeClr val="accent1">
                  <a:lumMod val="75000"/>
                </a:schemeClr>
              </a:buClr>
              <a:buSzPct val="85000"/>
              <a:buFont typeface="Wingdings" pitchFamily="2" charset="2"/>
              <a:buChar char="§"/>
              <a:defRPr sz="3600"/>
            </a:lvl1pPr>
            <a:lvl2pPr lvl="1" indent="-182880" defTabSz="914400">
              <a:lnSpc>
                <a:spcPct val="150000"/>
              </a:lnSpc>
              <a:spcBef>
                <a:spcPts val="400"/>
              </a:spcBef>
              <a:spcAft>
                <a:spcPts val="200"/>
              </a:spcAft>
              <a:buClr>
                <a:schemeClr val="accent1">
                  <a:lumMod val="75000"/>
                </a:schemeClr>
              </a:buClr>
              <a:buSzPct val="85000"/>
              <a:buFont typeface="Wingdings" pitchFamily="2" charset="2"/>
              <a:buChar char="§"/>
              <a:defRPr sz="3400"/>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r>
              <a:rPr lang="en-US"/>
              <a:t>RDF structure</a:t>
            </a:r>
          </a:p>
          <a:p>
            <a:pPr lvl="1"/>
            <a:r>
              <a:rPr lang="en-US"/>
              <a:t>reification</a:t>
            </a:r>
          </a:p>
          <a:p>
            <a:pPr lvl="1"/>
            <a:r>
              <a:rPr lang="en-US"/>
              <a:t>deductive logic</a:t>
            </a:r>
          </a:p>
        </p:txBody>
      </p:sp>
      <p:sp>
        <p:nvSpPr>
          <p:cNvPr id="7" name="Content Placeholder 2"/>
          <p:cNvSpPr txBox="1">
            <a:spLocks/>
          </p:cNvSpPr>
          <p:nvPr/>
        </p:nvSpPr>
        <p:spPr>
          <a:xfrm>
            <a:off x="8435847" y="2557692"/>
            <a:ext cx="3561918" cy="2570120"/>
          </a:xfrm>
          <a:prstGeom prst="rect">
            <a:avLst/>
          </a:prstGeom>
          <a:ln>
            <a:solidFill>
              <a:srgbClr val="9A180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1">
              <a:lnSpc>
                <a:spcPct val="150000"/>
              </a:lnSpc>
            </a:pPr>
            <a:r>
              <a:rPr lang="en-US" sz="3300"/>
              <a:t>Vocabulary</a:t>
            </a:r>
          </a:p>
          <a:p>
            <a:pPr lvl="2">
              <a:lnSpc>
                <a:spcPct val="150000"/>
              </a:lnSpc>
            </a:pPr>
            <a:r>
              <a:rPr lang="en-US" sz="3100"/>
              <a:t>granularity </a:t>
            </a:r>
          </a:p>
          <a:p>
            <a:pPr lvl="2">
              <a:lnSpc>
                <a:spcPct val="150000"/>
              </a:lnSpc>
            </a:pPr>
            <a:r>
              <a:rPr lang="en-US" sz="3100"/>
              <a:t>long tail</a:t>
            </a:r>
          </a:p>
        </p:txBody>
      </p:sp>
    </p:spTree>
    <p:extLst>
      <p:ext uri="{BB962C8B-B14F-4D97-AF65-F5344CB8AC3E}">
        <p14:creationId xmlns:p14="http://schemas.microsoft.com/office/powerpoint/2010/main" val="259139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14</a:t>
            </a:fld>
            <a:endParaRPr lang="fr-FR"/>
          </a:p>
        </p:txBody>
      </p:sp>
      <p:sp>
        <p:nvSpPr>
          <p:cNvPr id="6" name="Title 1"/>
          <p:cNvSpPr txBox="1">
            <a:spLocks/>
          </p:cNvSpPr>
          <p:nvPr/>
        </p:nvSpPr>
        <p:spPr>
          <a:xfrm rot="16200000">
            <a:off x="9370357" y="4824423"/>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600" dirty="0">
                <a:solidFill>
                  <a:schemeClr val="tx1"/>
                </a:solidFill>
                <a:latin typeface="+mn-lt"/>
              </a:rPr>
              <a:t>Image (30.04.2018):https://lod-cloud.net/)</a:t>
            </a:r>
            <a:endParaRPr lang="fr-FR" sz="6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3660583" y="1778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2"/>
          </a:solidFill>
        </p:spPr>
        <p:txBody>
          <a:bodyPr>
            <a:normAutofit/>
          </a:bodyPr>
          <a:lstStyle/>
          <a:p>
            <a:pPr algn="ctr"/>
            <a:r>
              <a:rPr lang="en-US" sz="3200" dirty="0"/>
              <a:t>Conclusion</a:t>
            </a:r>
          </a:p>
        </p:txBody>
      </p:sp>
      <p:sp>
        <p:nvSpPr>
          <p:cNvPr id="3" name="Content Placeholder 2"/>
          <p:cNvSpPr>
            <a:spLocks noGrp="1"/>
          </p:cNvSpPr>
          <p:nvPr>
            <p:ph idx="1"/>
          </p:nvPr>
        </p:nvSpPr>
        <p:spPr>
          <a:xfrm>
            <a:off x="1069848" y="1744824"/>
            <a:ext cx="10058400" cy="4427376"/>
          </a:xfrm>
        </p:spPr>
        <p:txBody>
          <a:bodyPr>
            <a:noAutofit/>
          </a:bodyPr>
          <a:lstStyle/>
          <a:p>
            <a:r>
              <a:rPr lang="en-US" sz="2800" dirty="0"/>
              <a:t>The biographical information contained in the LOD cloud is quite poor and redundant (at least for Carton de Wiart)</a:t>
            </a:r>
          </a:p>
          <a:p>
            <a:endParaRPr lang="en-US" sz="2800" dirty="0"/>
          </a:p>
          <a:p>
            <a:r>
              <a:rPr lang="en-US" sz="2800" dirty="0"/>
              <a:t>But we could add a lot of information pretty easily</a:t>
            </a:r>
          </a:p>
          <a:p>
            <a:endParaRPr lang="en-US" sz="2800" dirty="0"/>
          </a:p>
          <a:p>
            <a:r>
              <a:rPr lang="en-US" sz="2800" dirty="0"/>
              <a:t>Creating our own RDF files or enriching </a:t>
            </a:r>
            <a:r>
              <a:rPr lang="en-US" sz="2800" dirty="0" err="1"/>
              <a:t>Wikidata</a:t>
            </a:r>
            <a:r>
              <a:rPr lang="en-US" sz="2800" dirty="0"/>
              <a:t>?</a:t>
            </a:r>
          </a:p>
          <a:p>
            <a:endParaRPr lang="en-US" sz="2800" dirty="0"/>
          </a:p>
          <a:p>
            <a:r>
              <a:rPr lang="en-US" sz="2800" dirty="0"/>
              <a:t>Next steps : continue the experiment with a larger sample of entities (other people, organizations, events ...).</a:t>
            </a:r>
          </a:p>
        </p:txBody>
      </p:sp>
      <p:sp>
        <p:nvSpPr>
          <p:cNvPr id="4" name="Slide Number Placeholder 3"/>
          <p:cNvSpPr>
            <a:spLocks noGrp="1"/>
          </p:cNvSpPr>
          <p:nvPr>
            <p:ph type="sldNum" sz="quarter" idx="12"/>
          </p:nvPr>
        </p:nvSpPr>
        <p:spPr/>
        <p:txBody>
          <a:bodyPr/>
          <a:lstStyle/>
          <a:p>
            <a:fld id="{81B8C599-5B56-4DD7-954D-15463E0A7E9E}" type="slidenum">
              <a:rPr lang="fr-FR" smtClean="0"/>
              <a:t>15</a:t>
            </a:fld>
            <a:endParaRPr lang="fr-FR"/>
          </a:p>
        </p:txBody>
      </p:sp>
    </p:spTree>
    <p:extLst>
      <p:ext uri="{BB962C8B-B14F-4D97-AF65-F5344CB8AC3E}">
        <p14:creationId xmlns:p14="http://schemas.microsoft.com/office/powerpoint/2010/main" val="161782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CLOSE-READING</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3</a:t>
            </a:fld>
            <a:endParaRPr lang="fr-F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5" name="Picture 4" descr="magnifier-389900_1920.jpg"/>
          <p:cNvPicPr>
            <a:picLocks noChangeAspect="1"/>
          </p:cNvPicPr>
          <p:nvPr/>
        </p:nvPicPr>
        <p:blipFill rotWithShape="1">
          <a:blip r:embed="rId2">
            <a:extLst>
              <a:ext uri="{28A0092B-C50C-407E-A947-70E740481C1C}">
                <a14:useLocalDpi xmlns:a14="http://schemas.microsoft.com/office/drawing/2010/main" val="0"/>
              </a:ext>
            </a:extLst>
          </a:blip>
          <a:srcRect t="18519" b="6101"/>
          <a:stretch/>
        </p:blipFill>
        <p:spPr>
          <a:xfrm>
            <a:off x="914400" y="1255059"/>
            <a:ext cx="10359843" cy="5169647"/>
          </a:xfrm>
          <a:prstGeom prst="rect">
            <a:avLst/>
          </a:prstGeom>
        </p:spPr>
      </p:pic>
    </p:spTree>
    <p:extLst>
      <p:ext uri="{BB962C8B-B14F-4D97-AF65-F5344CB8AC3E}">
        <p14:creationId xmlns:p14="http://schemas.microsoft.com/office/powerpoint/2010/main" val="149134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7466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380756" y="1718608"/>
            <a:ext cx="3417915" cy="342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385643" y="1719003"/>
            <a:ext cx="3414561" cy="3419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415909" y="1727054"/>
            <a:ext cx="3417914" cy="340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5</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dirty="0"/>
              <a:t>Alex, the robot-</a:t>
            </a:r>
            <a:r>
              <a:rPr lang="fr-FR" sz="3600" dirty="0" err="1"/>
              <a:t>archivist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6</a:t>
            </a:fld>
            <a:endParaRPr lang="fr-FR"/>
          </a:p>
        </p:txBody>
      </p:sp>
      <p:pic>
        <p:nvPicPr>
          <p:cNvPr id="8" name="Image 7">
            <a:extLst>
              <a:ext uri="{FF2B5EF4-FFF2-40B4-BE49-F238E27FC236}">
                <a16:creationId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9</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10391</TotalTime>
  <Words>602</Words>
  <Application>Microsoft Office PowerPoint</Application>
  <PresentationFormat>Grand écran</PresentationFormat>
  <Paragraphs>67</Paragraphs>
  <Slides>15</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Rockwell</vt:lpstr>
      <vt:lpstr>Rockwell Condensed</vt:lpstr>
      <vt:lpstr>Wingdings</vt:lpstr>
      <vt:lpstr>Type de bois</vt:lpstr>
      <vt:lpstr>CLOSE-READING  of LINKED DATA</vt:lpstr>
      <vt:lpstr>Henry CARTON DE WIARt</vt:lpstr>
      <vt:lpstr>CLOSE-READING</vt:lpstr>
      <vt:lpstr>CONTinuum</vt:lpstr>
      <vt:lpstr>Robots can write short papers based on data</vt:lpstr>
      <vt:lpstr>Alex, the robot-archivist</vt:lpstr>
      <vt:lpstr>A robot walk in the Linked open data cloud</vt:lpstr>
      <vt:lpstr>A robot walk in the LOD cloud</vt:lpstr>
      <vt:lpstr>broad categories of RDF properties</vt:lpstr>
      <vt:lpstr>A “portrait-robot” based on Wikidata and Dbpedia EN-FR-NL</vt:lpstr>
      <vt:lpstr>MANUAL “triplification” </vt:lpstr>
      <vt:lpstr>LIMITS</vt:lpstr>
      <vt:lpstr>THINK ABOUT</vt:lpstr>
      <vt:lpstr>What IF…</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Ettore Rizza</cp:lastModifiedBy>
  <cp:revision>266</cp:revision>
  <dcterms:created xsi:type="dcterms:W3CDTF">2017-10-01T14:20:22Z</dcterms:created>
  <dcterms:modified xsi:type="dcterms:W3CDTF">2018-05-13T14:37:35Z</dcterms:modified>
</cp:coreProperties>
</file>